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/>
  <p:notesSz cx="6858000" cy="9144000"/>
  <p:embeddedFontLst>
    <p:embeddedFont>
      <p:font typeface="Raleway"/>
      <p:regular r:id="rId22"/>
    </p:embeddedFont>
    <p:embeddedFont>
      <p:font typeface="Lato" panose="020F0502020204030203"/>
      <p:regular r:id="rId23"/>
    </p:embeddedFont>
    <p:embeddedFont>
      <p:font typeface="Georgia" panose="02040502050405020303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9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9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d4a6db480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d4a6db480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d4a6db480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d4a6db480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d4a6db480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d4a6db480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d4a6db480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d4a6db480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4a6db480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d4a6db480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d4a6db480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d4a6db480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d4a6db480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d4a6db48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d4a6db480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d4a6db480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8a460c1f2_2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8a460c1f2_2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d4a6db480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d4a6db480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d4a6db480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d4a6db480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4a6db480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4a6db480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8a460c1f2_2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8a460c1f2_2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c1da2c86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c1da2c86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tracxn.com/d/companies/amionx/__0ehDjDyhQrZy026o079o99YTVO3PgMPVlQrKEimYxcg" TargetMode="External"/><Relationship Id="rId3" Type="http://schemas.openxmlformats.org/officeDocument/2006/relationships/hyperlink" Target="https://tracxn.com/d/companies/dukosi/__I56ODJghF7tpfZt6XMjOGXGuQkHe61sCLmaelcd2ENk" TargetMode="External"/><Relationship Id="rId2" Type="http://schemas.openxmlformats.org/officeDocument/2006/relationships/hyperlink" Target="https://tracxn.com/d/companies/verlume/__zrQZjuZlPWRibApTw8FyNdVg39Vvu0PGXmaQi47OMQI" TargetMode="External"/><Relationship Id="rId1" Type="http://schemas.openxmlformats.org/officeDocument/2006/relationships/hyperlink" Target="https://tracxn.com/d/companies/brill-power/__MxmDBxxvG3gPAxfdy31hA7SUqOxWFfB-PvbI7QNbbC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hyperlink" Target="http://www.elsevier.com/locate/ijts" TargetMode="External"/><Relationship Id="rId7" Type="http://schemas.openxmlformats.org/officeDocument/2006/relationships/hyperlink" Target="http://www.elsevier.com/locate/est" TargetMode="External"/><Relationship Id="rId6" Type="http://schemas.openxmlformats.org/officeDocument/2006/relationships/hyperlink" Target="http://www.elsevier.com/locate/matpr" TargetMode="External"/><Relationship Id="rId5" Type="http://schemas.openxmlformats.org/officeDocument/2006/relationships/hyperlink" Target="http://www.mdpi.com/journal/energies" TargetMode="External"/><Relationship Id="rId4" Type="http://schemas.openxmlformats.org/officeDocument/2006/relationships/hyperlink" Target="http://www.elsevier.com/locate/energy" TargetMode="External"/><Relationship Id="rId3" Type="http://schemas.openxmlformats.org/officeDocument/2006/relationships/hyperlink" Target="http://www.elsevier.com/locate/enconman" TargetMode="External"/><Relationship Id="rId2" Type="http://schemas.openxmlformats.org/officeDocument/2006/relationships/hyperlink" Target="http://www.sciencedirect.com/journal/international-journal-of-thermofluids" TargetMode="External"/><Relationship Id="rId10" Type="http://schemas.openxmlformats.org/officeDocument/2006/relationships/notesSlide" Target="../notesSlides/notesSlide6.xml"/><Relationship Id="rId1" Type="http://schemas.openxmlformats.org/officeDocument/2006/relationships/hyperlink" Target="http://www.elsevier.com/locate/jpowsou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0.png"/><Relationship Id="rId6" Type="http://schemas.openxmlformats.org/officeDocument/2006/relationships/image" Target="../media/image4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08433" y="868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SzPts val="990"/>
              <a:buNone/>
            </a:pPr>
            <a:r>
              <a:rPr lang="en-GB" sz="376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BATTERY THERMAL MANAGEMENT USING HEAT PIPE AND PELTIER COOLING  INTEGRATED SYSTEM</a:t>
            </a:r>
            <a:endParaRPr sz="37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730085" y="759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Justification based on the theoretical data 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9" name="Google Shape;219;p23"/>
          <p:cNvSpPr txBox="1"/>
          <p:nvPr>
            <p:ph type="body" idx="1"/>
          </p:nvPr>
        </p:nvSpPr>
        <p:spPr>
          <a:xfrm>
            <a:off x="730250" y="1447165"/>
            <a:ext cx="8254365" cy="344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BMS for utilizing multiple types of lithium batteries to develop battery packs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rgbClr val="4A86E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https://tracxn.com/d/companies/brill-power/__MxmDBxxvG3gPAxfdy31hA7SUqOxWFfB-PvbI7QNbbCM</a:t>
            </a:r>
            <a:endParaRPr sz="1500" u="sng">
              <a:solidFill>
                <a:srgbClr val="4A86E8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u="sng">
              <a:solidFill>
                <a:schemeClr val="dk1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Provider of energy management solutions for commercial and industrial solutions</a:t>
            </a:r>
            <a:endParaRPr sz="1500" u="sng">
              <a:solidFill>
                <a:schemeClr val="dk1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rgbClr val="4A86E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2"/>
              </a:rPr>
              <a:t>https://tracxn.com/d/companies/verlume/__zrQZjuZlPWRibApTw8FyNdVg39Vvu0PGXmaQi47OMQI</a:t>
            </a:r>
            <a:endParaRPr sz="1500" u="sng">
              <a:solidFill>
                <a:srgbClr val="4A86E8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u="sng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Designs smart energy storage systems</a:t>
            </a:r>
            <a:endParaRPr sz="1500" u="sng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rgbClr val="4A86E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/>
              </a:rPr>
              <a:t>https://tracxn.com/d/companies/dukosi/__I56ODJghF7tpfZt6XMjOGXGuQkHe61sCLmaelcd2ENk</a:t>
            </a:r>
            <a:endParaRPr sz="1500" u="sng">
              <a:solidFill>
                <a:srgbClr val="4A86E8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Developer of safety technology for lithium-based batteries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u="sng">
                <a:solidFill>
                  <a:srgbClr val="4A86E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https://tracxn.com/d/companies/amionx/__0ehDjDyhQrZy026o079o99YTVO3PgMPVlQrKEimYxcg</a:t>
            </a:r>
            <a:endParaRPr sz="1500" u="sng">
              <a:solidFill>
                <a:srgbClr val="4A86E8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29450" y="78334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Action plan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2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809875" y="1723435"/>
            <a:ext cx="69840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Evaluating the weight of the graphite in the previous plan and we replace the graphite into MIVOLT 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dielectric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liquid.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create a 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in the battery pack, 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peltier</a:t>
            </a: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cooling system, cooling fan and so on.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see the how much heat is produced in the lithium ion cell and how much efficiency that our product achieved compared to others. 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work on the connections of the li-ion battery.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Selection of battery pack material.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 panose="02020603050405020304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that stage of BTMS, the design is completed and we shall proceed in the ANSYS software to analyze our design 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 panose="02020603050405020304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Past research works have focused on the choosing  liquid is to make cool the cells.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 panose="02020603050405020304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industry, advanced thermal management systems are used in electric vehicles and other applications to maintain battery temperature and reduce the risk of thermal incidents.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32" name="Google Shape;232;p25"/>
          <p:cNvSpPr txBox="1"/>
          <p:nvPr/>
        </p:nvSpPr>
        <p:spPr>
          <a:xfrm>
            <a:off x="311700" y="26935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Expected output or output obtained in the past research work or techniques followed in industry for BTMS</a:t>
            </a:r>
            <a:endParaRPr sz="2000" b="1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576115" y="7225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Targeted work completion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4721275"/>
            <a:ext cx="347061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499450" y="1295175"/>
            <a:ext cx="75678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First, selecting a liquid coolant capable of absorbing and dissipating heat from the battery cells. Additionally, a heat pipe would be required to transfer the heat from the liquid coolant to the ambient air or a separate cooling system.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Finalizing the coolant medium used for battery immersed cooling and choose the material of the battery pack for our battery.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Fixing the dimension of the heat pipe and other components based on our application.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Finally, sensors and controls would be needed to monitor the temperature of the battery cells and adjust the flow of coolant as needed to maintain optimal operating temperatures.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729450" y="75286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Startups in our area</a:t>
            </a:r>
            <a:endParaRPr sz="2000"/>
          </a:p>
        </p:txBody>
      </p:sp>
      <p:sp>
        <p:nvSpPr>
          <p:cNvPr id="245" name="Google Shape;245;p27"/>
          <p:cNvSpPr txBox="1"/>
          <p:nvPr>
            <p:ph type="body" idx="1"/>
          </p:nvPr>
        </p:nvSpPr>
        <p:spPr>
          <a:xfrm>
            <a:off x="729450" y="139815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</a:t>
            </a:r>
            <a:r>
              <a:rPr lang="en-GB" sz="14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Chroma ATE Inc.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provides battery simulation and testing services, including thermal management systems for batteries. Los Angeles, California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</a:t>
            </a:r>
            <a:r>
              <a:rPr lang="en-GB" sz="14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24M Technologies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develops low-cost, high-performance lithium-ion batteries with advanced thermal management systems. Cambridge U.S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</a:t>
            </a:r>
            <a:r>
              <a:rPr lang="en-GB" sz="14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MAHLE GmbH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German-based startup that provides innovative thermal management solutions for electric vehicle batteries. Stuttgart, Germany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</a:t>
            </a:r>
            <a:r>
              <a:rPr lang="en-GB" sz="14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Nuvation Energy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offers advanced battery management systems with thermal management capabilities for energy storage applications. Sunnyvale, United States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 </a:t>
            </a:r>
            <a:r>
              <a:rPr lang="en-GB" sz="14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Viridity Energy Solutions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specializes in grid-scale energy storage systems with advanced thermal management for batteries. 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Oregon, US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5000"/>
              </a:lnSpc>
              <a:spcBef>
                <a:spcPts val="1600"/>
              </a:spcBef>
              <a:spcAft>
                <a:spcPts val="1200"/>
              </a:spcAft>
              <a:buSzPts val="688"/>
              <a:buNone/>
            </a:pP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body" idx="1"/>
          </p:nvPr>
        </p:nvSpPr>
        <p:spPr>
          <a:xfrm>
            <a:off x="607530" y="14407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0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6. </a:t>
            </a:r>
            <a:r>
              <a:rPr lang="en-GB" sz="16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Cadenza Innovation</a:t>
            </a: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provides lithium-ion battery systems with proprietary thermal management technology for various applications. Danbury, Connecticut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60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8. </a:t>
            </a:r>
            <a:r>
              <a:rPr lang="en-GB" sz="16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Enevate Corporation</a:t>
            </a: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develops advanced energy storage systems with fast charging capabilities and thermal management technology. Irvine, California, USA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60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9. </a:t>
            </a:r>
            <a:r>
              <a:rPr lang="en-GB" sz="16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Eberspächer</a:t>
            </a: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German-based startup that provides heating and cooling solutions for battery thermal management systems in electric vehicles. 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60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10. </a:t>
            </a:r>
            <a:r>
              <a:rPr lang="en-GB" sz="1600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Pyrotek</a:t>
            </a:r>
            <a:r>
              <a:rPr lang="en-GB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A startup that offers innovative thermal management solutions for energy storage systems, including battery management for electric vehicles.</a:t>
            </a: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 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92" name="Google Shape;92;p1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0924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Thermal management remains a significant challenge due to the dynamic nature of battery behavior and the varying environmental conditions.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924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challenges include temperature control, heat dissipation, and battery health monitoring.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924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there is a need for a comprehensive thermal management system that can optimize the performance of the battery.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924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must be capable of regulating the temperature of Li-ion batteries within an optimal range to prevent overheating, thermal runaway.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924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should be scalable, adaptable, and flexible enough to accommodate various battery chemistries, sizes, and configurations in different applications and environments.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48170" y="78334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Need of your Project</a:t>
            </a:r>
            <a:endParaRPr sz="2000"/>
          </a:p>
        </p:txBody>
      </p:sp>
      <p:sp>
        <p:nvSpPr>
          <p:cNvPr id="98" name="Google Shape;98;p15"/>
          <p:cNvSpPr txBox="1"/>
          <p:nvPr>
            <p:ph type="body" idx="1"/>
          </p:nvPr>
        </p:nvSpPr>
        <p:spPr>
          <a:xfrm>
            <a:off x="648970" y="1724025"/>
            <a:ext cx="7769225" cy="2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Battery thermal management systems are needed to ensure optimal performance and safety of batteries, especially in electric vehicles.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temperature of the batteries to prevent damage and improve efficiency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battery thermal management systems play a critical role in maximizing the performance, safety, and lifespan of batteries, particularly in high-demand applications like electric vehicles.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 panose="02020603050405020304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Now a days most of the electric vehicles were got fire because of the battery heating.So,by using an efficient method to solve this problem.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0425" y="384900"/>
            <a:ext cx="7725775" cy="41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229075" y="26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Innovation solution for the problem statement</a:t>
            </a:r>
            <a:endParaRPr sz="2000"/>
          </a:p>
        </p:txBody>
      </p:sp>
      <p:sp>
        <p:nvSpPr>
          <p:cNvPr id="109" name="Google Shape;109;p17"/>
          <p:cNvSpPr txBox="1"/>
          <p:nvPr/>
        </p:nvSpPr>
        <p:spPr>
          <a:xfrm>
            <a:off x="157000" y="1129925"/>
            <a:ext cx="76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7"/>
          <p:cNvSpPr txBox="1"/>
          <p:nvPr/>
        </p:nvSpPr>
        <p:spPr>
          <a:xfrm>
            <a:off x="958588" y="621787"/>
            <a:ext cx="833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rot="10800000" flipH="1">
            <a:off x="1288397" y="1234946"/>
            <a:ext cx="1011300" cy="818700"/>
          </a:xfrm>
          <a:prstGeom prst="bentConnector2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2" name="Google Shape;112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1203" y="1416432"/>
            <a:ext cx="2152798" cy="130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 descr="Buy ElecGear M.2 2280 SSD Heatsink, CM-01 Heat Pipe Double Deck Solid  Aluminum Heat Sink Cooler for 80mm PCIe NVMe and SATA M2 SSD Internal Solid  State Drive Memory, Thermal Pads Includ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67146" y="1979227"/>
            <a:ext cx="1763701" cy="14091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496640" y="3388362"/>
            <a:ext cx="2172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 Integrated System</a:t>
            </a:r>
            <a:endParaRPr sz="1400" b="1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6938" y="2066821"/>
            <a:ext cx="1074666" cy="1725436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17"/>
          <p:cNvSpPr txBox="1"/>
          <p:nvPr/>
        </p:nvSpPr>
        <p:spPr>
          <a:xfrm>
            <a:off x="1828823" y="2715421"/>
            <a:ext cx="152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From the Cell</a:t>
            </a:r>
            <a:endParaRPr sz="1400" b="1" i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04173" y="3776147"/>
            <a:ext cx="1412189" cy="100166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8" name="Google Shape;118;p17"/>
          <p:cNvSpPr txBox="1"/>
          <p:nvPr/>
        </p:nvSpPr>
        <p:spPr>
          <a:xfrm>
            <a:off x="5075906" y="4974337"/>
            <a:ext cx="1845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Peltier cooling system</a:t>
            </a:r>
            <a:endParaRPr sz="1400" b="1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222327" y="4777825"/>
            <a:ext cx="1074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</a:t>
            </a: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Pipe</a:t>
            </a:r>
            <a:endParaRPr sz="1400" b="1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7791" y="3676055"/>
            <a:ext cx="1201881" cy="1201881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p17"/>
          <p:cNvSpPr txBox="1"/>
          <p:nvPr/>
        </p:nvSpPr>
        <p:spPr>
          <a:xfrm>
            <a:off x="2287387" y="1896619"/>
            <a:ext cx="1579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Temperature Sensor</a:t>
            </a:r>
            <a:endParaRPr sz="1400" b="1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>
            <a:off x="1288397" y="3779082"/>
            <a:ext cx="750000" cy="659400"/>
          </a:xfrm>
          <a:prstGeom prst="bentConnector2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3516362" y="4438535"/>
            <a:ext cx="1676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17"/>
          <p:cNvCxnSpPr/>
          <p:nvPr/>
        </p:nvCxnSpPr>
        <p:spPr>
          <a:xfrm>
            <a:off x="5529347" y="4288429"/>
            <a:ext cx="7710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25;p17"/>
          <p:cNvCxnSpPr/>
          <p:nvPr/>
        </p:nvCxnSpPr>
        <p:spPr>
          <a:xfrm>
            <a:off x="6636603" y="4438535"/>
            <a:ext cx="10746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26;p17"/>
          <p:cNvCxnSpPr/>
          <p:nvPr/>
        </p:nvCxnSpPr>
        <p:spPr>
          <a:xfrm rot="10800000">
            <a:off x="8600285" y="2328821"/>
            <a:ext cx="21300" cy="13671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127;p17"/>
          <p:cNvSpPr txBox="1"/>
          <p:nvPr/>
        </p:nvSpPr>
        <p:spPr>
          <a:xfrm>
            <a:off x="8551545" y="2802255"/>
            <a:ext cx="697865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</a:t>
            </a:r>
            <a:endParaRPr sz="1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 rot="10800000" flipH="1">
            <a:off x="5075906" y="2330537"/>
            <a:ext cx="3449700" cy="547500"/>
          </a:xfrm>
          <a:prstGeom prst="bentConnector3">
            <a:avLst>
              <a:gd name="adj1" fmla="val 10005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" name="Google Shape;129;p17"/>
          <p:cNvSpPr/>
          <p:nvPr/>
        </p:nvSpPr>
        <p:spPr>
          <a:xfrm>
            <a:off x="5193171" y="3733540"/>
            <a:ext cx="1443300" cy="12009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6"/>
          <a:srcRect t="9000" b="7735"/>
          <a:stretch>
            <a:fillRect/>
          </a:stretch>
        </p:blipFill>
        <p:spPr>
          <a:xfrm>
            <a:off x="5208763" y="3767429"/>
            <a:ext cx="1412100" cy="114840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307286" y="741511"/>
            <a:ext cx="1239846" cy="85864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299742" y="633902"/>
            <a:ext cx="1562447" cy="120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5288091" y="1663869"/>
            <a:ext cx="127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Control Module</a:t>
            </a:r>
            <a:endParaRPr sz="1400" b="1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>
            <a:off x="3867147" y="1148928"/>
            <a:ext cx="1440000" cy="219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" name="Google Shape;135;p17"/>
          <p:cNvSpPr txBox="1"/>
          <p:nvPr/>
        </p:nvSpPr>
        <p:spPr>
          <a:xfrm>
            <a:off x="7586980" y="836930"/>
            <a:ext cx="53467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</a:t>
            </a:r>
            <a:endParaRPr sz="1400" b="1" i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8008395" y="666215"/>
            <a:ext cx="1240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Removed From Battery Pack</a:t>
            </a:r>
            <a:endParaRPr sz="1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7" name="Google Shape;137;p17"/>
          <p:cNvCxnSpPr>
            <a:endCxn id="136" idx="2"/>
          </p:cNvCxnSpPr>
          <p:nvPr/>
        </p:nvCxnSpPr>
        <p:spPr>
          <a:xfrm rot="5400000" flipH="1">
            <a:off x="8621745" y="1388765"/>
            <a:ext cx="526800" cy="51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8" name="Google Shape;138;p17"/>
          <p:cNvCxnSpPr>
            <a:endCxn id="135" idx="2"/>
          </p:cNvCxnSpPr>
          <p:nvPr/>
        </p:nvCxnSpPr>
        <p:spPr>
          <a:xfrm rot="10800000">
            <a:off x="7854311" y="1119387"/>
            <a:ext cx="0" cy="3330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" name="Google Shape;139;p17"/>
          <p:cNvCxnSpPr/>
          <p:nvPr/>
        </p:nvCxnSpPr>
        <p:spPr>
          <a:xfrm rot="10800000">
            <a:off x="7424276" y="1134537"/>
            <a:ext cx="0" cy="3330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" name="Google Shape;140;p17"/>
          <p:cNvSpPr txBox="1"/>
          <p:nvPr/>
        </p:nvSpPr>
        <p:spPr>
          <a:xfrm>
            <a:off x="7223760" y="833755"/>
            <a:ext cx="565785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7030A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Cell</a:t>
            </a:r>
            <a:endParaRPr sz="1400" b="1" i="1">
              <a:solidFill>
                <a:srgbClr val="7030A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41" name="Google Shape;141;p17"/>
          <p:cNvCxnSpPr>
            <a:stCxn id="131" idx="3"/>
            <a:endCxn id="130" idx="0"/>
          </p:cNvCxnSpPr>
          <p:nvPr/>
        </p:nvCxnSpPr>
        <p:spPr>
          <a:xfrm>
            <a:off x="6547131" y="1170834"/>
            <a:ext cx="73800" cy="3170700"/>
          </a:xfrm>
          <a:prstGeom prst="bentConnector3">
            <a:avLst>
              <a:gd name="adj1" fmla="val 422571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648170" y="78334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 from the journal reference like literature review.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7" name="Google Shape;147;p18"/>
          <p:cNvSpPr txBox="1"/>
          <p:nvPr>
            <p:ph type="body" idx="1"/>
          </p:nvPr>
        </p:nvSpPr>
        <p:spPr>
          <a:xfrm>
            <a:off x="729450" y="144133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1"/>
              </a:rPr>
              <a:t>http://www.elsevier.com/locate/jpowsour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2"/>
              </a:rPr>
              <a:t>http://www.sciencedirect.com/journal/international-journal-of-thermofluids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http://www.elsevier.com/locate/enconman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http://www.elsevier.com/locate/energy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5"/>
              </a:rPr>
              <a:t>http://www.mdpi.com/journal/energies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6"/>
              </a:rPr>
              <a:t>http://www.elsevier.com/locate/matpr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7"/>
              </a:rPr>
              <a:t>http://www.elsevier.com/locate/est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8"/>
              </a:rPr>
              <a:t>http://www.elsevier.com/locate/ijts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980" u="sng">
                <a:solidFill>
                  <a:schemeClr val="hlink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http://www.elsevier.com/locate/enconman</a:t>
            </a: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980">
              <a:solidFill>
                <a:srgbClr val="2E2E2E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474260" y="6689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Tentative design of your solution both 2d and 3d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3" name="Google Shape;153;p19" descr="Screenshot (151)"/>
          <p:cNvPicPr preferRelativeResize="0"/>
          <p:nvPr/>
        </p:nvPicPr>
        <p:blipFill rotWithShape="1">
          <a:blip r:embed="rId1"/>
          <a:srcRect l="44973" t="36669" b="15551"/>
          <a:stretch>
            <a:fillRect/>
          </a:stretch>
        </p:blipFill>
        <p:spPr>
          <a:xfrm>
            <a:off x="655320" y="1310640"/>
            <a:ext cx="8457250" cy="3528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9"/>
          <p:cNvCxnSpPr/>
          <p:nvPr/>
        </p:nvCxnSpPr>
        <p:spPr>
          <a:xfrm flipH="1">
            <a:off x="4049460" y="1407795"/>
            <a:ext cx="545400" cy="636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5" name="Google Shape;155;p19"/>
          <p:cNvSpPr txBox="1"/>
          <p:nvPr/>
        </p:nvSpPr>
        <p:spPr>
          <a:xfrm>
            <a:off x="4588669" y="1144905"/>
            <a:ext cx="109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li-ion cell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6" name="Google Shape;156;p19"/>
          <p:cNvCxnSpPr/>
          <p:nvPr/>
        </p:nvCxnSpPr>
        <p:spPr>
          <a:xfrm flipH="1">
            <a:off x="2696543" y="1446847"/>
            <a:ext cx="462900" cy="888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7" name="Google Shape;157;p19"/>
          <p:cNvSpPr txBox="1"/>
          <p:nvPr/>
        </p:nvSpPr>
        <p:spPr>
          <a:xfrm>
            <a:off x="3159443" y="1209675"/>
            <a:ext cx="1000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Heat sink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1953596" y="1485900"/>
            <a:ext cx="264300" cy="12687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9" name="Google Shape;159;p19"/>
          <p:cNvSpPr txBox="1"/>
          <p:nvPr/>
        </p:nvSpPr>
        <p:spPr>
          <a:xfrm>
            <a:off x="1530191" y="1044893"/>
            <a:ext cx="1337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Peltier</a:t>
            </a: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cooling system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 flipH="1">
            <a:off x="4594890" y="1492568"/>
            <a:ext cx="1078200" cy="1165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61" name="Google Shape;161;p19"/>
          <p:cNvSpPr txBox="1"/>
          <p:nvPr/>
        </p:nvSpPr>
        <p:spPr>
          <a:xfrm>
            <a:off x="5673090" y="1252538"/>
            <a:ext cx="100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Cell rack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 flipH="1">
            <a:off x="2791800" y="1498759"/>
            <a:ext cx="484800" cy="150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63" name="Google Shape;163;p19"/>
          <p:cNvCxnSpPr/>
          <p:nvPr/>
        </p:nvCxnSpPr>
        <p:spPr>
          <a:xfrm flipH="1">
            <a:off x="2261801" y="1209675"/>
            <a:ext cx="605700" cy="2067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64" name="Google Shape;164;p19"/>
          <p:cNvCxnSpPr/>
          <p:nvPr/>
        </p:nvCxnSpPr>
        <p:spPr>
          <a:xfrm flipH="1">
            <a:off x="6353235" y="1548765"/>
            <a:ext cx="899100" cy="826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65" name="Google Shape;165;p19"/>
          <p:cNvSpPr txBox="1"/>
          <p:nvPr/>
        </p:nvSpPr>
        <p:spPr>
          <a:xfrm>
            <a:off x="7252335" y="1272540"/>
            <a:ext cx="114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Heat pipe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844180" y="976325"/>
            <a:ext cx="6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Fan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 descr="Screenshot (153)"/>
          <p:cNvPicPr preferRelativeResize="0"/>
          <p:nvPr/>
        </p:nvPicPr>
        <p:blipFill rotWithShape="1">
          <a:blip r:embed="rId1"/>
          <a:srcRect l="25869" t="20841" r="7" b="10824"/>
          <a:stretch>
            <a:fillRect/>
          </a:stretch>
        </p:blipFill>
        <p:spPr>
          <a:xfrm>
            <a:off x="836930" y="894080"/>
            <a:ext cx="3546475" cy="158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 descr="Screenshot (152)"/>
          <p:cNvPicPr preferRelativeResize="0"/>
          <p:nvPr/>
        </p:nvPicPr>
        <p:blipFill rotWithShape="1">
          <a:blip r:embed="rId2"/>
          <a:srcRect l="25867" t="20969" r="-178" b="10254"/>
          <a:stretch>
            <a:fillRect/>
          </a:stretch>
        </p:blipFill>
        <p:spPr>
          <a:xfrm>
            <a:off x="4777105" y="894080"/>
            <a:ext cx="342392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 descr="Screenshot (150)"/>
          <p:cNvPicPr preferRelativeResize="0"/>
          <p:nvPr/>
        </p:nvPicPr>
        <p:blipFill rotWithShape="1">
          <a:blip r:embed="rId3"/>
          <a:srcRect l="26202" t="21011" r="337" b="13470"/>
          <a:stretch>
            <a:fillRect/>
          </a:stretch>
        </p:blipFill>
        <p:spPr>
          <a:xfrm>
            <a:off x="917575" y="3013710"/>
            <a:ext cx="3169920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 descr="Screenshot (149)"/>
          <p:cNvPicPr preferRelativeResize="0"/>
          <p:nvPr/>
        </p:nvPicPr>
        <p:blipFill rotWithShape="1">
          <a:blip r:embed="rId4"/>
          <a:srcRect l="25814" t="21543" r="133" b="9935"/>
          <a:stretch>
            <a:fillRect/>
          </a:stretch>
        </p:blipFill>
        <p:spPr>
          <a:xfrm>
            <a:off x="4777105" y="3013710"/>
            <a:ext cx="3423920" cy="18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762000" y="331470"/>
            <a:ext cx="5313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Different Views of our CADD model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2540672" y="920661"/>
            <a:ext cx="4890028" cy="3764839"/>
            <a:chOff x="1473672" y="551311"/>
            <a:chExt cx="4890028" cy="3764839"/>
          </a:xfrm>
        </p:grpSpPr>
        <p:cxnSp>
          <p:nvCxnSpPr>
            <p:cNvPr id="188" name="Google Shape;188;p22"/>
            <p:cNvCxnSpPr>
              <a:endCxn id="189" idx="1"/>
            </p:cNvCxnSpPr>
            <p:nvPr/>
          </p:nvCxnSpPr>
          <p:spPr>
            <a:xfrm>
              <a:off x="3621700" y="1967425"/>
              <a:ext cx="844200" cy="62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2"/>
            <p:cNvCxnSpPr>
              <a:stCxn id="191" idx="3"/>
              <a:endCxn id="189" idx="1"/>
            </p:cNvCxnSpPr>
            <p:nvPr/>
          </p:nvCxnSpPr>
          <p:spPr>
            <a:xfrm rot="10800000" flipH="1">
              <a:off x="3579863" y="2596513"/>
              <a:ext cx="885900" cy="764400"/>
            </a:xfrm>
            <a:prstGeom prst="bentConnector3">
              <a:avLst>
                <a:gd name="adj1" fmla="val 50008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2"/>
            <p:cNvCxnSpPr>
              <a:stCxn id="193" idx="0"/>
              <a:endCxn id="189" idx="1"/>
            </p:cNvCxnSpPr>
            <p:nvPr/>
          </p:nvCxnSpPr>
          <p:spPr>
            <a:xfrm rot="5400000" flipH="1">
              <a:off x="4152700" y="2909701"/>
              <a:ext cx="751200" cy="124800"/>
            </a:xfrm>
            <a:prstGeom prst="bentConnector4">
              <a:avLst>
                <a:gd name="adj1" fmla="val 21469"/>
                <a:gd name="adj2" fmla="val 290805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2"/>
            <p:cNvCxnSpPr>
              <a:stCxn id="189" idx="1"/>
              <a:endCxn id="195" idx="2"/>
            </p:cNvCxnSpPr>
            <p:nvPr/>
          </p:nvCxnSpPr>
          <p:spPr>
            <a:xfrm rot="10800000" flipH="1">
              <a:off x="4465900" y="1621525"/>
              <a:ext cx="1074300" cy="975000"/>
            </a:xfrm>
            <a:prstGeom prst="bentConnector4">
              <a:avLst>
                <a:gd name="adj1" fmla="val -22166"/>
                <a:gd name="adj2" fmla="val 71978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2"/>
            <p:cNvCxnSpPr>
              <a:endCxn id="189" idx="1"/>
            </p:cNvCxnSpPr>
            <p:nvPr/>
          </p:nvCxnSpPr>
          <p:spPr>
            <a:xfrm>
              <a:off x="4223800" y="2586925"/>
              <a:ext cx="242100" cy="9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7" name="Google Shape;197;p22"/>
            <p:cNvGrpSpPr/>
            <p:nvPr/>
          </p:nvGrpSpPr>
          <p:grpSpPr>
            <a:xfrm>
              <a:off x="1473672" y="551311"/>
              <a:ext cx="4890028" cy="3764839"/>
              <a:chOff x="1100047" y="172036"/>
              <a:chExt cx="4890028" cy="3764839"/>
            </a:xfrm>
          </p:grpSpPr>
          <p:pic>
            <p:nvPicPr>
              <p:cNvPr id="198" name="Google Shape;198;p22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453125" y="608913"/>
                <a:ext cx="885825" cy="676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22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57050" y="651763"/>
                <a:ext cx="819150" cy="590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22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0425" y="1285188"/>
                <a:ext cx="809625" cy="581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22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4238" y="2572063"/>
                <a:ext cx="762000" cy="819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2"/>
              <p:cNvPicPr preferRelativeResize="0"/>
              <p:nvPr/>
            </p:nvPicPr>
            <p:blipFill rotWithShape="1">
              <a:blip r:embed="rId5"/>
              <a:srcRect l="26793" t="36434" r="26010" b="24834"/>
              <a:stretch>
                <a:fillRect/>
              </a:stretch>
            </p:blipFill>
            <p:spPr>
              <a:xfrm>
                <a:off x="4092275" y="1788625"/>
                <a:ext cx="1847850" cy="857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2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00047" y="172036"/>
                <a:ext cx="762000" cy="1223444"/>
              </a:xfrm>
              <a:prstGeom prst="rect">
                <a:avLst/>
              </a:prstGeom>
              <a:noFill/>
              <a:ln w="9525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cxnSp>
            <p:nvCxnSpPr>
              <p:cNvPr id="201" name="Google Shape;201;p22"/>
              <p:cNvCxnSpPr/>
              <p:nvPr/>
            </p:nvCxnSpPr>
            <p:spPr>
              <a:xfrm>
                <a:off x="1862046" y="783758"/>
                <a:ext cx="554100" cy="3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1880125" y="459525"/>
                <a:ext cx="624300" cy="57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3" name="Google Shape;203;p22"/>
              <p:cNvCxnSpPr>
                <a:endCxn id="198" idx="3"/>
              </p:cNvCxnSpPr>
              <p:nvPr/>
            </p:nvCxnSpPr>
            <p:spPr>
              <a:xfrm rot="10800000">
                <a:off x="4338950" y="947050"/>
                <a:ext cx="418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4" name="Google Shape;204;p22"/>
              <p:cNvCxnSpPr>
                <a:endCxn id="199" idx="0"/>
              </p:cNvCxnSpPr>
              <p:nvPr/>
            </p:nvCxnSpPr>
            <p:spPr>
              <a:xfrm flipH="1">
                <a:off x="2825238" y="947088"/>
                <a:ext cx="627900" cy="338100"/>
              </a:xfrm>
              <a:prstGeom prst="bentConnector2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2825238" y="1950675"/>
                <a:ext cx="0" cy="552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06" name="Google Shape;206;p22"/>
              <p:cNvSpPr txBox="1"/>
              <p:nvPr/>
            </p:nvSpPr>
            <p:spPr>
              <a:xfrm>
                <a:off x="2692950" y="3168763"/>
                <a:ext cx="513300" cy="1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/>
                  <a:t>fan</a:t>
                </a:r>
                <a:endParaRPr sz="1900"/>
              </a:p>
            </p:txBody>
          </p:sp>
          <p:sp>
            <p:nvSpPr>
              <p:cNvPr id="207" name="Google Shape;207;p22"/>
              <p:cNvSpPr txBox="1"/>
              <p:nvPr/>
            </p:nvSpPr>
            <p:spPr>
              <a:xfrm>
                <a:off x="2444238" y="1787788"/>
                <a:ext cx="762000" cy="1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/>
                  <a:t>Module</a:t>
                </a:r>
                <a:endParaRPr sz="1300"/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3515038" y="1242325"/>
                <a:ext cx="762000" cy="1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sensor</a:t>
                </a:r>
                <a:endParaRPr lang="en-GB"/>
              </a:p>
            </p:txBody>
          </p:sp>
          <p:sp>
            <p:nvSpPr>
              <p:cNvPr id="209" name="Google Shape;209;p22"/>
              <p:cNvSpPr txBox="1"/>
              <p:nvPr/>
            </p:nvSpPr>
            <p:spPr>
              <a:xfrm>
                <a:off x="4689575" y="1132800"/>
                <a:ext cx="10731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Heat pipe</a:t>
                </a:r>
                <a:endParaRPr lang="en-GB"/>
              </a:p>
            </p:txBody>
          </p:sp>
          <p:sp>
            <p:nvSpPr>
              <p:cNvPr id="210" name="Google Shape;210;p22"/>
              <p:cNvSpPr txBox="1"/>
              <p:nvPr/>
            </p:nvSpPr>
            <p:spPr>
              <a:xfrm>
                <a:off x="4462175" y="2645863"/>
                <a:ext cx="1527900" cy="1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Battery setup</a:t>
                </a:r>
                <a:endParaRPr lang="en-GB"/>
              </a:p>
            </p:txBody>
          </p:sp>
          <p:pic>
            <p:nvPicPr>
              <p:cNvPr id="193" name="Google Shape;193;p22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3125" y="2968426"/>
                <a:ext cx="1527900" cy="73033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1" name="Google Shape;211;p22"/>
              <p:cNvCxnSpPr>
                <a:stCxn id="199" idx="1"/>
                <a:endCxn id="193" idx="2"/>
              </p:cNvCxnSpPr>
              <p:nvPr/>
            </p:nvCxnSpPr>
            <p:spPr>
              <a:xfrm>
                <a:off x="2420425" y="1575700"/>
                <a:ext cx="1796700" cy="2123100"/>
              </a:xfrm>
              <a:prstGeom prst="bentConnector4">
                <a:avLst>
                  <a:gd name="adj1" fmla="val -13253"/>
                  <a:gd name="adj2" fmla="val 111214"/>
                </a:avLst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2" name="Google Shape;212;p22"/>
              <p:cNvSpPr txBox="1"/>
              <p:nvPr/>
            </p:nvSpPr>
            <p:spPr>
              <a:xfrm>
                <a:off x="4217125" y="3551975"/>
                <a:ext cx="13764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/>
                  <a:t>Car AC setup</a:t>
                </a:r>
                <a:endParaRPr sz="1300"/>
              </a:p>
            </p:txBody>
          </p:sp>
        </p:grpSp>
      </p:grpSp>
      <p:sp>
        <p:nvSpPr>
          <p:cNvPr id="213" name="Google Shape;213;p22"/>
          <p:cNvSpPr txBox="1"/>
          <p:nvPr/>
        </p:nvSpPr>
        <p:spPr>
          <a:xfrm>
            <a:off x="865550" y="335775"/>
            <a:ext cx="3625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Basic Overview</a:t>
            </a:r>
            <a:endParaRPr sz="2000" b="1">
              <a:solidFill>
                <a:srgbClr val="22222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5758</Words>
  <Application>WPS Presentation</Application>
  <PresentationFormat/>
  <Paragraphs>143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Arial</vt:lpstr>
      <vt:lpstr>Raleway</vt:lpstr>
      <vt:lpstr>Lato</vt:lpstr>
      <vt:lpstr>Times New Roman</vt:lpstr>
      <vt:lpstr>Georgia</vt:lpstr>
      <vt:lpstr>Microsoft YaHei</vt:lpstr>
      <vt:lpstr>Arial Unicode MS</vt:lpstr>
      <vt:lpstr>Times New Roman</vt:lpstr>
      <vt:lpstr>Streamline</vt:lpstr>
      <vt:lpstr>BATTERY THERMAL MANAGEMENT USING HEAT PIPE AND PELTIER COOLING  INTEGRATED SYSTEM</vt:lpstr>
      <vt:lpstr>Problem statement </vt:lpstr>
      <vt:lpstr>Need of your Project</vt:lpstr>
      <vt:lpstr>PowerPoint 演示文稿</vt:lpstr>
      <vt:lpstr>Innovation solution for the problem statement</vt:lpstr>
      <vt:lpstr>Output from the journal reference like literature review.</vt:lpstr>
      <vt:lpstr>Tentative design of your solution both 2d and 3d</vt:lpstr>
      <vt:lpstr>PowerPoint 演示文稿</vt:lpstr>
      <vt:lpstr>PowerPoint 演示文稿</vt:lpstr>
      <vt:lpstr>Justification based on the theoretical data </vt:lpstr>
      <vt:lpstr>Action plan</vt:lpstr>
      <vt:lpstr>PowerPoint 演示文稿</vt:lpstr>
      <vt:lpstr>Targeted work completion</vt:lpstr>
      <vt:lpstr>Startups in our area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BATTERY THERMAL MANAGEMENT USING HEAT PIPE AND PELTIER COOLING  INTEGRATED SYSTEM</dc:title>
  <dc:creator/>
  <cp:lastModifiedBy>truea</cp:lastModifiedBy>
  <cp:revision>3</cp:revision>
  <dcterms:created xsi:type="dcterms:W3CDTF">2024-05-14T06:14:50Z</dcterms:created>
  <dcterms:modified xsi:type="dcterms:W3CDTF">2024-05-14T06:21:00Z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735564B1535441B3BB6A94E9AAB2E24F_13</vt:lpwstr>
  </property>
  <property fmtid="{D5CDD505-2E9C-101B-9397-08002B2CF9AE}" pid="3" name="KSOProductBuildVer">
    <vt:lpwstr>1033-12.2.0.16909</vt:lpwstr>
  </property>
</Properties>
</file>